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46BAAE-1E8A-43B2-9FD7-ED81AC20F37A}" v="85" dt="2025-11-08T05:33:45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5405" autoAdjust="0"/>
  </p:normalViewPr>
  <p:slideViewPr>
    <p:cSldViewPr snapToGrid="0" snapToObjects="1">
      <p:cViewPr varScale="1">
        <p:scale>
          <a:sx n="45" d="100"/>
          <a:sy n="45" d="100"/>
        </p:scale>
        <p:origin x="92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Chavanke" userId="2631b63b23865f78" providerId="LiveId" clId="{C2614473-FAFF-4A63-BE36-71175AA60047}"/>
    <pc:docChg chg="undo custSel modSld modMainMaster">
      <pc:chgData name="Vishal Chavanke" userId="2631b63b23865f78" providerId="LiveId" clId="{C2614473-FAFF-4A63-BE36-71175AA60047}" dt="2025-11-08T05:33:59.551" v="881" actId="20577"/>
      <pc:docMkLst>
        <pc:docMk/>
      </pc:docMkLst>
      <pc:sldChg chg="addSp modSp mod modTransition">
        <pc:chgData name="Vishal Chavanke" userId="2631b63b23865f78" providerId="LiveId" clId="{C2614473-FAFF-4A63-BE36-71175AA60047}" dt="2025-11-06T17:27:11.979" v="354"/>
        <pc:sldMkLst>
          <pc:docMk/>
          <pc:sldMk cId="0" sldId="256"/>
        </pc:sldMkLst>
        <pc:spChg chg="mod">
          <ac:chgData name="Vishal Chavanke" userId="2631b63b23865f78" providerId="LiveId" clId="{C2614473-FAFF-4A63-BE36-71175AA60047}" dt="2025-11-06T17:01:57.501" v="312" actId="2711"/>
          <ac:spMkLst>
            <pc:docMk/>
            <pc:sldMk cId="0" sldId="256"/>
            <ac:spMk id="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1:57.501" v="312" actId="2711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Vishal Chavanke" userId="2631b63b23865f78" providerId="LiveId" clId="{C2614473-FAFF-4A63-BE36-71175AA60047}" dt="2025-11-06T15:55:11.797" v="30" actId="14100"/>
          <ac:picMkLst>
            <pc:docMk/>
            <pc:sldMk cId="0" sldId="256"/>
            <ac:picMk id="5" creationId="{12170751-5895-E969-6DE3-E2D29E4B6798}"/>
          </ac:picMkLst>
        </pc:picChg>
      </pc:sldChg>
      <pc:sldChg chg="addSp delSp modSp mod modTransition">
        <pc:chgData name="Vishal Chavanke" userId="2631b63b23865f78" providerId="LiveId" clId="{C2614473-FAFF-4A63-BE36-71175AA60047}" dt="2025-11-06T19:09:46.981" v="638"/>
        <pc:sldMkLst>
          <pc:docMk/>
          <pc:sldMk cId="0" sldId="257"/>
        </pc:sldMkLst>
        <pc:spChg chg="mod">
          <ac:chgData name="Vishal Chavanke" userId="2631b63b23865f78" providerId="LiveId" clId="{C2614473-FAFF-4A63-BE36-71175AA60047}" dt="2025-11-06T17:02:05.575" v="313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18:12.722" v="372" actId="1035"/>
          <ac:spMkLst>
            <pc:docMk/>
            <pc:sldMk cId="0" sldId="257"/>
            <ac:spMk id="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4:33.735" v="546" actId="1035"/>
          <ac:spMkLst>
            <pc:docMk/>
            <pc:sldMk cId="0" sldId="257"/>
            <ac:spMk id="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18:32.842" v="375" actId="404"/>
          <ac:spMkLst>
            <pc:docMk/>
            <pc:sldMk cId="0" sldId="257"/>
            <ac:spMk id="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18:12.722" v="372" actId="1035"/>
          <ac:spMkLst>
            <pc:docMk/>
            <pc:sldMk cId="0" sldId="257"/>
            <ac:spMk id="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4:33.735" v="546" actId="1035"/>
          <ac:spMkLst>
            <pc:docMk/>
            <pc:sldMk cId="0" sldId="257"/>
            <ac:spMk id="8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18:32.842" v="375" actId="404"/>
          <ac:spMkLst>
            <pc:docMk/>
            <pc:sldMk cId="0" sldId="257"/>
            <ac:spMk id="9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4:33.735" v="546" actId="1035"/>
          <ac:spMkLst>
            <pc:docMk/>
            <pc:sldMk cId="0" sldId="257"/>
            <ac:spMk id="1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2:05.575" v="313" actId="2711"/>
          <ac:spMkLst>
            <pc:docMk/>
            <pc:sldMk cId="0" sldId="257"/>
            <ac:spMk id="1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18:32.842" v="375" actId="404"/>
          <ac:spMkLst>
            <pc:docMk/>
            <pc:sldMk cId="0" sldId="257"/>
            <ac:spMk id="1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4:33.735" v="546" actId="1035"/>
          <ac:spMkLst>
            <pc:docMk/>
            <pc:sldMk cId="0" sldId="257"/>
            <ac:spMk id="16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8:24.122" v="549" actId="2057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18:32.842" v="375" actId="404"/>
          <ac:spMkLst>
            <pc:docMk/>
            <pc:sldMk cId="0" sldId="257"/>
            <ac:spMk id="19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4:33.735" v="546" actId="1035"/>
          <ac:spMkLst>
            <pc:docMk/>
            <pc:sldMk cId="0" sldId="257"/>
            <ac:spMk id="20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8:42.825" v="561" actId="2057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4:33.735" v="546" actId="1035"/>
          <ac:spMkLst>
            <pc:docMk/>
            <pc:sldMk cId="0" sldId="257"/>
            <ac:spMk id="2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8:19.548" v="548" actId="20577"/>
          <ac:spMkLst>
            <pc:docMk/>
            <pc:sldMk cId="0" sldId="257"/>
            <ac:spMk id="2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4:33.735" v="546" actId="1035"/>
          <ac:spMkLst>
            <pc:docMk/>
            <pc:sldMk cId="0" sldId="257"/>
            <ac:spMk id="28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2:05.575" v="313" actId="2711"/>
          <ac:spMkLst>
            <pc:docMk/>
            <pc:sldMk cId="0" sldId="257"/>
            <ac:spMk id="29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18:32.842" v="375" actId="404"/>
          <ac:spMkLst>
            <pc:docMk/>
            <pc:sldMk cId="0" sldId="257"/>
            <ac:spMk id="31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4:33.735" v="546" actId="1035"/>
          <ac:spMkLst>
            <pc:docMk/>
            <pc:sldMk cId="0" sldId="257"/>
            <ac:spMk id="3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9:18.701" v="621" actId="20577"/>
          <ac:spMkLst>
            <pc:docMk/>
            <pc:sldMk cId="0" sldId="257"/>
            <ac:spMk id="3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2:05.575" v="313" actId="2711"/>
          <ac:spMkLst>
            <pc:docMk/>
            <pc:sldMk cId="0" sldId="257"/>
            <ac:spMk id="3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4:33.735" v="546" actId="1035"/>
          <ac:spMkLst>
            <pc:docMk/>
            <pc:sldMk cId="0" sldId="257"/>
            <ac:spMk id="36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9:40.954" v="637" actId="113"/>
          <ac:spMkLst>
            <pc:docMk/>
            <pc:sldMk cId="0" sldId="257"/>
            <ac:spMk id="3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4:33.735" v="546" actId="1035"/>
          <ac:spMkLst>
            <pc:docMk/>
            <pc:sldMk cId="0" sldId="257"/>
            <ac:spMk id="40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9:46.981" v="638"/>
          <ac:spMkLst>
            <pc:docMk/>
            <pc:sldMk cId="0" sldId="257"/>
            <ac:spMk id="41" creationId="{00000000-0000-0000-0000-000000000000}"/>
          </ac:spMkLst>
        </pc:spChg>
      </pc:sldChg>
      <pc:sldChg chg="modSp mod modTransition">
        <pc:chgData name="Vishal Chavanke" userId="2631b63b23865f78" providerId="LiveId" clId="{C2614473-FAFF-4A63-BE36-71175AA60047}" dt="2025-11-07T04:42:37.544" v="651" actId="113"/>
        <pc:sldMkLst>
          <pc:docMk/>
          <pc:sldMk cId="0" sldId="258"/>
        </pc:sldMkLst>
        <pc:spChg chg="mod">
          <ac:chgData name="Vishal Chavanke" userId="2631b63b23865f78" providerId="LiveId" clId="{C2614473-FAFF-4A63-BE36-71175AA60047}" dt="2025-11-06T19:01:40.634" v="499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4:32:58.052" v="650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3:38.453" v="532" actId="1036"/>
          <ac:spMkLst>
            <pc:docMk/>
            <pc:sldMk cId="0" sldId="258"/>
            <ac:spMk id="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2:12.775" v="314" actId="2711"/>
          <ac:spMkLst>
            <pc:docMk/>
            <pc:sldMk cId="0" sldId="258"/>
            <ac:spMk id="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01.043" v="380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2:12.775" v="314" actId="2711"/>
          <ac:spMkLst>
            <pc:docMk/>
            <pc:sldMk cId="0" sldId="258"/>
            <ac:spMk id="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2:12.775" v="314" actId="2711"/>
          <ac:spMkLst>
            <pc:docMk/>
            <pc:sldMk cId="0" sldId="258"/>
            <ac:spMk id="8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3:38.453" v="532" actId="1036"/>
          <ac:spMkLst>
            <pc:docMk/>
            <pc:sldMk cId="0" sldId="258"/>
            <ac:spMk id="9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03.422" v="381" actId="20577"/>
          <ac:spMkLst>
            <pc:docMk/>
            <pc:sldMk cId="0" sldId="258"/>
            <ac:spMk id="11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2:12.775" v="314" actId="2711"/>
          <ac:spMkLst>
            <pc:docMk/>
            <pc:sldMk cId="0" sldId="258"/>
            <ac:spMk id="1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4:42:37.544" v="651" actId="113"/>
          <ac:spMkLst>
            <pc:docMk/>
            <pc:sldMk cId="0" sldId="258"/>
            <ac:spMk id="1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9:03:38.453" v="532" actId="103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06.138" v="382" actId="20577"/>
          <ac:spMkLst>
            <pc:docMk/>
            <pc:sldMk cId="0" sldId="258"/>
            <ac:spMk id="16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6:13:41.634" v="118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2:12.775" v="314" actId="2711"/>
          <ac:spMkLst>
            <pc:docMk/>
            <pc:sldMk cId="0" sldId="258"/>
            <ac:spMk id="18" creationId="{00000000-0000-0000-0000-000000000000}"/>
          </ac:spMkLst>
        </pc:spChg>
      </pc:sldChg>
      <pc:sldChg chg="addSp delSp modSp mod modTransition modNotesTx">
        <pc:chgData name="Vishal Chavanke" userId="2631b63b23865f78" providerId="LiveId" clId="{C2614473-FAFF-4A63-BE36-71175AA60047}" dt="2025-11-08T05:33:44.231" v="879" actId="20577"/>
        <pc:sldMkLst>
          <pc:docMk/>
          <pc:sldMk cId="0" sldId="259"/>
        </pc:sldMkLst>
        <pc:spChg chg="mod">
          <ac:chgData name="Vishal Chavanke" userId="2631b63b23865f78" providerId="LiveId" clId="{C2614473-FAFF-4A63-BE36-71175AA60047}" dt="2025-11-06T17:02:23.538" v="315" actId="2711"/>
          <ac:spMkLst>
            <pc:docMk/>
            <pc:sldMk cId="0" sldId="259"/>
            <ac:spMk id="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54.305" v="387" actId="403"/>
          <ac:spMkLst>
            <pc:docMk/>
            <pc:sldMk cId="0" sldId="259"/>
            <ac:spMk id="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54.305" v="387" actId="403"/>
          <ac:spMkLst>
            <pc:docMk/>
            <pc:sldMk cId="0" sldId="259"/>
            <ac:spMk id="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2:23.538" v="315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54.305" v="387" actId="403"/>
          <ac:spMkLst>
            <pc:docMk/>
            <pc:sldMk cId="0" sldId="259"/>
            <ac:spMk id="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54.305" v="387" actId="403"/>
          <ac:spMkLst>
            <pc:docMk/>
            <pc:sldMk cId="0" sldId="259"/>
            <ac:spMk id="8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54.305" v="387" actId="403"/>
          <ac:spMkLst>
            <pc:docMk/>
            <pc:sldMk cId="0" sldId="259"/>
            <ac:spMk id="9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00.551" v="388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54.305" v="387" actId="403"/>
          <ac:spMkLst>
            <pc:docMk/>
            <pc:sldMk cId="0" sldId="259"/>
            <ac:spMk id="1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54.305" v="387" actId="40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2:23.538" v="315" actId="2711"/>
          <ac:spMkLst>
            <pc:docMk/>
            <pc:sldMk cId="0" sldId="259"/>
            <ac:spMk id="1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54.305" v="387" actId="403"/>
          <ac:spMkLst>
            <pc:docMk/>
            <pc:sldMk cId="0" sldId="259"/>
            <ac:spMk id="16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54.305" v="387" actId="403"/>
          <ac:spMkLst>
            <pc:docMk/>
            <pc:sldMk cId="0" sldId="259"/>
            <ac:spMk id="1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0:54.305" v="387" actId="403"/>
          <ac:spMkLst>
            <pc:docMk/>
            <pc:sldMk cId="0" sldId="259"/>
            <ac:spMk id="21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6:59:35.270" v="303" actId="403"/>
          <ac:spMkLst>
            <pc:docMk/>
            <pc:sldMk cId="0" sldId="259"/>
            <ac:spMk id="22" creationId="{00000000-0000-0000-0000-000000000000}"/>
          </ac:spMkLst>
        </pc:spChg>
        <pc:spChg chg="add del">
          <ac:chgData name="Vishal Chavanke" userId="2631b63b23865f78" providerId="LiveId" clId="{C2614473-FAFF-4A63-BE36-71175AA60047}" dt="2025-11-07T17:18:28.195" v="780" actId="22"/>
          <ac:spMkLst>
            <pc:docMk/>
            <pc:sldMk cId="0" sldId="259"/>
            <ac:spMk id="24" creationId="{C41E6F2C-618B-D808-D9B6-906684D203EF}"/>
          </ac:spMkLst>
        </pc:spChg>
      </pc:sldChg>
      <pc:sldChg chg="addSp delSp modSp mod modTransition modNotesTx">
        <pc:chgData name="Vishal Chavanke" userId="2631b63b23865f78" providerId="LiveId" clId="{C2614473-FAFF-4A63-BE36-71175AA60047}" dt="2025-11-08T05:33:59.551" v="881" actId="20577"/>
        <pc:sldMkLst>
          <pc:docMk/>
          <pc:sldMk cId="0" sldId="260"/>
        </pc:sldMkLst>
        <pc:spChg chg="mod">
          <ac:chgData name="Vishal Chavanke" userId="2631b63b23865f78" providerId="LiveId" clId="{C2614473-FAFF-4A63-BE36-71175AA60047}" dt="2025-11-06T16:21:42.661" v="160" actId="2711"/>
          <ac:spMkLst>
            <pc:docMk/>
            <pc:sldMk cId="0" sldId="260"/>
            <ac:spMk id="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19.754" v="389" actId="403"/>
          <ac:spMkLst>
            <pc:docMk/>
            <pc:sldMk cId="0" sldId="260"/>
            <ac:spMk id="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37.625" v="391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33.141" v="390" actId="1076"/>
          <ac:spMkLst>
            <pc:docMk/>
            <pc:sldMk cId="0" sldId="260"/>
            <ac:spMk id="6" creationId="{00000000-0000-0000-0000-000000000000}"/>
          </ac:spMkLst>
        </pc:spChg>
        <pc:spChg chg="add mod">
          <ac:chgData name="Vishal Chavanke" userId="2631b63b23865f78" providerId="LiveId" clId="{C2614473-FAFF-4A63-BE36-71175AA60047}" dt="2025-11-06T16:22:41.677" v="164" actId="208"/>
          <ac:spMkLst>
            <pc:docMk/>
            <pc:sldMk cId="0" sldId="260"/>
            <ac:spMk id="8" creationId="{5A400C5A-23B1-44AE-DFB7-C5BFE5A92ECF}"/>
          </ac:spMkLst>
        </pc:spChg>
        <pc:picChg chg="mod">
          <ac:chgData name="Vishal Chavanke" userId="2631b63b23865f78" providerId="LiveId" clId="{C2614473-FAFF-4A63-BE36-71175AA60047}" dt="2025-11-06T16:21:51.905" v="161" actId="14100"/>
          <ac:picMkLst>
            <pc:docMk/>
            <pc:sldMk cId="0" sldId="260"/>
            <ac:picMk id="7" creationId="{00000000-0000-0000-0000-000000000000}"/>
          </ac:picMkLst>
        </pc:picChg>
      </pc:sldChg>
      <pc:sldChg chg="modSp mod modTransition">
        <pc:chgData name="Vishal Chavanke" userId="2631b63b23865f78" providerId="LiveId" clId="{C2614473-FAFF-4A63-BE36-71175AA60047}" dt="2025-11-06T18:23:23.124" v="395" actId="1076"/>
        <pc:sldMkLst>
          <pc:docMk/>
          <pc:sldMk cId="0" sldId="261"/>
        </pc:sldMkLst>
        <pc:spChg chg="mod">
          <ac:chgData name="Vishal Chavanke" userId="2631b63b23865f78" providerId="LiveId" clId="{C2614473-FAFF-4A63-BE36-71175AA60047}" dt="2025-11-06T18:23:23.124" v="395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52.678" v="393" actId="403"/>
          <ac:spMkLst>
            <pc:docMk/>
            <pc:sldMk cId="0" sldId="261"/>
            <ac:spMk id="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52.678" v="393" actId="403"/>
          <ac:spMkLst>
            <pc:docMk/>
            <pc:sldMk cId="0" sldId="261"/>
            <ac:spMk id="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52.678" v="393" actId="403"/>
          <ac:spMkLst>
            <pc:docMk/>
            <pc:sldMk cId="0" sldId="261"/>
            <ac:spMk id="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52.678" v="393" actId="403"/>
          <ac:spMkLst>
            <pc:docMk/>
            <pc:sldMk cId="0" sldId="261"/>
            <ac:spMk id="8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52.678" v="393" actId="403"/>
          <ac:spMkLst>
            <pc:docMk/>
            <pc:sldMk cId="0" sldId="261"/>
            <ac:spMk id="9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45.416" v="392" actId="403"/>
          <ac:spMkLst>
            <pc:docMk/>
            <pc:sldMk cId="0" sldId="261"/>
            <ac:spMk id="10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52.678" v="393" actId="403"/>
          <ac:spMkLst>
            <pc:docMk/>
            <pc:sldMk cId="0" sldId="261"/>
            <ac:spMk id="1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6:25:29.119" v="179" actId="403"/>
          <ac:spMkLst>
            <pc:docMk/>
            <pc:sldMk cId="0" sldId="261"/>
            <ac:spMk id="1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1:44.220" v="311" actId="2711"/>
          <ac:spMkLst>
            <pc:docMk/>
            <pc:sldMk cId="0" sldId="261"/>
            <ac:spMk id="1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52.678" v="393" actId="403"/>
          <ac:spMkLst>
            <pc:docMk/>
            <pc:sldMk cId="0" sldId="261"/>
            <ac:spMk id="1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52.678" v="393" actId="403"/>
          <ac:spMkLst>
            <pc:docMk/>
            <pc:sldMk cId="0" sldId="261"/>
            <ac:spMk id="1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45.416" v="392" actId="403"/>
          <ac:spMkLst>
            <pc:docMk/>
            <pc:sldMk cId="0" sldId="261"/>
            <ac:spMk id="18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52.678" v="393" actId="403"/>
          <ac:spMkLst>
            <pc:docMk/>
            <pc:sldMk cId="0" sldId="261"/>
            <ac:spMk id="19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45.416" v="392" actId="403"/>
          <ac:spMkLst>
            <pc:docMk/>
            <pc:sldMk cId="0" sldId="261"/>
            <ac:spMk id="20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52.678" v="393" actId="403"/>
          <ac:spMkLst>
            <pc:docMk/>
            <pc:sldMk cId="0" sldId="261"/>
            <ac:spMk id="2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1:45.416" v="392" actId="403"/>
          <ac:spMkLst>
            <pc:docMk/>
            <pc:sldMk cId="0" sldId="261"/>
            <ac:spMk id="23" creationId="{00000000-0000-0000-0000-000000000000}"/>
          </ac:spMkLst>
        </pc:spChg>
      </pc:sldChg>
      <pc:sldChg chg="delSp modSp mod modTransition modShow">
        <pc:chgData name="Vishal Chavanke" userId="2631b63b23865f78" providerId="LiveId" clId="{C2614473-FAFF-4A63-BE36-71175AA60047}" dt="2025-11-06T18:33:55.341" v="434" actId="20577"/>
        <pc:sldMkLst>
          <pc:docMk/>
          <pc:sldMk cId="0" sldId="262"/>
        </pc:sldMkLst>
        <pc:spChg chg="mod">
          <ac:chgData name="Vishal Chavanke" userId="2631b63b23865f78" providerId="LiveId" clId="{C2614473-FAFF-4A63-BE36-71175AA60047}" dt="2025-11-06T18:33:55.341" v="434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1:36.673" v="310" actId="2711"/>
          <ac:spMkLst>
            <pc:docMk/>
            <pc:sldMk cId="0" sldId="262"/>
            <ac:spMk id="9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1:36.673" v="310" actId="271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6:31:30.558" v="282" actId="1035"/>
          <ac:spMkLst>
            <pc:docMk/>
            <pc:sldMk cId="0" sldId="262"/>
            <ac:spMk id="1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1:36.673" v="310" actId="2711"/>
          <ac:spMkLst>
            <pc:docMk/>
            <pc:sldMk cId="0" sldId="262"/>
            <ac:spMk id="1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1:36.673" v="310" actId="2711"/>
          <ac:spMkLst>
            <pc:docMk/>
            <pc:sldMk cId="0" sldId="262"/>
            <ac:spMk id="1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1:36.673" v="310" actId="2711"/>
          <ac:spMkLst>
            <pc:docMk/>
            <pc:sldMk cId="0" sldId="262"/>
            <ac:spMk id="16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6:31:30.558" v="282" actId="1035"/>
          <ac:spMkLst>
            <pc:docMk/>
            <pc:sldMk cId="0" sldId="262"/>
            <ac:spMk id="1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6:31:30.558" v="282" actId="1035"/>
          <ac:spMkLst>
            <pc:docMk/>
            <pc:sldMk cId="0" sldId="262"/>
            <ac:spMk id="18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6:31:30.558" v="282" actId="1035"/>
          <ac:spMkLst>
            <pc:docMk/>
            <pc:sldMk cId="0" sldId="262"/>
            <ac:spMk id="19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6:31:30.558" v="282" actId="1035"/>
          <ac:spMkLst>
            <pc:docMk/>
            <pc:sldMk cId="0" sldId="262"/>
            <ac:spMk id="20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1:36.673" v="310" actId="2711"/>
          <ac:spMkLst>
            <pc:docMk/>
            <pc:sldMk cId="0" sldId="262"/>
            <ac:spMk id="21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1:36.673" v="310" actId="2711"/>
          <ac:spMkLst>
            <pc:docMk/>
            <pc:sldMk cId="0" sldId="262"/>
            <ac:spMk id="2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1:36.673" v="310" actId="2711"/>
          <ac:spMkLst>
            <pc:docMk/>
            <pc:sldMk cId="0" sldId="262"/>
            <ac:spMk id="2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7:01:36.673" v="310" actId="2711"/>
          <ac:spMkLst>
            <pc:docMk/>
            <pc:sldMk cId="0" sldId="262"/>
            <ac:spMk id="24" creationId="{00000000-0000-0000-0000-000000000000}"/>
          </ac:spMkLst>
        </pc:spChg>
        <pc:picChg chg="mod">
          <ac:chgData name="Vishal Chavanke" userId="2631b63b23865f78" providerId="LiveId" clId="{C2614473-FAFF-4A63-BE36-71175AA60047}" dt="2025-11-06T18:33:40.100" v="433" actId="1076"/>
          <ac:picMkLst>
            <pc:docMk/>
            <pc:sldMk cId="0" sldId="262"/>
            <ac:picMk id="4" creationId="{00000000-0000-0000-0000-000000000000}"/>
          </ac:picMkLst>
        </pc:picChg>
      </pc:sldChg>
      <pc:sldChg chg="delSp modSp mod modTransition">
        <pc:chgData name="Vishal Chavanke" userId="2631b63b23865f78" providerId="LiveId" clId="{C2614473-FAFF-4A63-BE36-71175AA60047}" dt="2025-11-06T18:26:34.366" v="426" actId="403"/>
        <pc:sldMkLst>
          <pc:docMk/>
          <pc:sldMk cId="0" sldId="263"/>
        </pc:sldMkLst>
        <pc:spChg chg="mod">
          <ac:chgData name="Vishal Chavanke" userId="2631b63b23865f78" providerId="LiveId" clId="{C2614473-FAFF-4A63-BE36-71175AA60047}" dt="2025-11-06T18:26:04.774" v="424" actId="404"/>
          <ac:spMkLst>
            <pc:docMk/>
            <pc:sldMk cId="0" sldId="263"/>
            <ac:spMk id="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6:34.366" v="426" actId="403"/>
          <ac:spMkLst>
            <pc:docMk/>
            <pc:sldMk cId="0" sldId="263"/>
            <ac:spMk id="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6:34.366" v="426" actId="403"/>
          <ac:spMkLst>
            <pc:docMk/>
            <pc:sldMk cId="0" sldId="263"/>
            <ac:spMk id="6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6:34.366" v="426" actId="403"/>
          <ac:spMkLst>
            <pc:docMk/>
            <pc:sldMk cId="0" sldId="263"/>
            <ac:spMk id="8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6:34.366" v="426" actId="403"/>
          <ac:spMkLst>
            <pc:docMk/>
            <pc:sldMk cId="0" sldId="263"/>
            <ac:spMk id="9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6:34.366" v="426" actId="403"/>
          <ac:spMkLst>
            <pc:docMk/>
            <pc:sldMk cId="0" sldId="263"/>
            <ac:spMk id="11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6:34.366" v="426" actId="403"/>
          <ac:spMkLst>
            <pc:docMk/>
            <pc:sldMk cId="0" sldId="263"/>
            <ac:spMk id="1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6:34.366" v="426" actId="403"/>
          <ac:spMkLst>
            <pc:docMk/>
            <pc:sldMk cId="0" sldId="263"/>
            <ac:spMk id="1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6:34.366" v="426" actId="403"/>
          <ac:spMkLst>
            <pc:docMk/>
            <pc:sldMk cId="0" sldId="263"/>
            <ac:spMk id="1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6:34.366" v="426" actId="403"/>
          <ac:spMkLst>
            <pc:docMk/>
            <pc:sldMk cId="0" sldId="263"/>
            <ac:spMk id="1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6:34.366" v="426" actId="403"/>
          <ac:spMkLst>
            <pc:docMk/>
            <pc:sldMk cId="0" sldId="263"/>
            <ac:spMk id="18" creationId="{00000000-0000-0000-0000-000000000000}"/>
          </ac:spMkLst>
        </pc:spChg>
      </pc:sldChg>
      <pc:sldChg chg="addSp modSp mod modTransition">
        <pc:chgData name="Vishal Chavanke" userId="2631b63b23865f78" providerId="LiveId" clId="{C2614473-FAFF-4A63-BE36-71175AA60047}" dt="2025-11-07T06:21:34.383" v="766" actId="166"/>
        <pc:sldMkLst>
          <pc:docMk/>
          <pc:sldMk cId="0" sldId="264"/>
        </pc:sldMkLst>
        <pc:spChg chg="mod">
          <ac:chgData name="Vishal Chavanke" userId="2631b63b23865f78" providerId="LiveId" clId="{C2614473-FAFF-4A63-BE36-71175AA60047}" dt="2025-11-06T18:59:43.399" v="482" actId="404"/>
          <ac:spMkLst>
            <pc:docMk/>
            <pc:sldMk cId="0" sldId="264"/>
            <ac:spMk id="2" creationId="{00000000-0000-0000-0000-000000000000}"/>
          </ac:spMkLst>
        </pc:spChg>
        <pc:picChg chg="add mod ord">
          <ac:chgData name="Vishal Chavanke" userId="2631b63b23865f78" providerId="LiveId" clId="{C2614473-FAFF-4A63-BE36-71175AA60047}" dt="2025-11-07T06:21:34.383" v="766" actId="166"/>
          <ac:picMkLst>
            <pc:docMk/>
            <pc:sldMk cId="0" sldId="264"/>
            <ac:picMk id="4" creationId="{F26D7E78-8952-9D85-72F3-6C1489DF1D5D}"/>
          </ac:picMkLst>
        </pc:picChg>
      </pc:sldChg>
      <pc:sldChg chg="addSp modSp mod modTransition">
        <pc:chgData name="Vishal Chavanke" userId="2631b63b23865f78" providerId="LiveId" clId="{C2614473-FAFF-4A63-BE36-71175AA60047}" dt="2025-11-08T03:21:29.874" v="845" actId="404"/>
        <pc:sldMkLst>
          <pc:docMk/>
          <pc:sldMk cId="0" sldId="265"/>
        </pc:sldMkLst>
        <pc:spChg chg="mod">
          <ac:chgData name="Vishal Chavanke" userId="2631b63b23865f78" providerId="LiveId" clId="{C2614473-FAFF-4A63-BE36-71175AA60047}" dt="2025-11-07T18:41:15.275" v="839" actId="20577"/>
          <ac:spMkLst>
            <pc:docMk/>
            <pc:sldMk cId="0" sldId="265"/>
            <ac:spMk id="2" creationId="{00000000-0000-0000-0000-000000000000}"/>
          </ac:spMkLst>
        </pc:spChg>
        <pc:spChg chg="add mod">
          <ac:chgData name="Vishal Chavanke" userId="2631b63b23865f78" providerId="LiveId" clId="{C2614473-FAFF-4A63-BE36-71175AA60047}" dt="2025-11-08T03:21:29.874" v="845" actId="404"/>
          <ac:spMkLst>
            <pc:docMk/>
            <pc:sldMk cId="0" sldId="265"/>
            <ac:spMk id="3" creationId="{3BCD5DEB-94D9-DAFB-EC85-8AEF2D8F4742}"/>
          </ac:spMkLst>
        </pc:spChg>
      </pc:sldChg>
      <pc:sldChg chg="addSp modSp mod modTransition">
        <pc:chgData name="Vishal Chavanke" userId="2631b63b23865f78" providerId="LiveId" clId="{C2614473-FAFF-4A63-BE36-71175AA60047}" dt="2025-11-07T06:09:41.302" v="732"/>
        <pc:sldMkLst>
          <pc:docMk/>
          <pc:sldMk cId="0" sldId="266"/>
        </pc:sldMkLst>
        <pc:spChg chg="mod">
          <ac:chgData name="Vishal Chavanke" userId="2631b63b23865f78" providerId="LiveId" clId="{C2614473-FAFF-4A63-BE36-71175AA60047}" dt="2025-11-06T19:11:00.181" v="648" actId="20577"/>
          <ac:spMkLst>
            <pc:docMk/>
            <pc:sldMk cId="0" sldId="266"/>
            <ac:spMk id="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7:05.027" v="427" actId="403"/>
          <ac:spMkLst>
            <pc:docMk/>
            <pc:sldMk cId="0" sldId="266"/>
            <ac:spMk id="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7:05.027" v="427" actId="403"/>
          <ac:spMkLst>
            <pc:docMk/>
            <pc:sldMk cId="0" sldId="266"/>
            <ac:spMk id="6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6:02:05.052" v="718" actId="113"/>
          <ac:spMkLst>
            <pc:docMk/>
            <pc:sldMk cId="0" sldId="266"/>
            <ac:spMk id="8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7:05.027" v="427" actId="403"/>
          <ac:spMkLst>
            <pc:docMk/>
            <pc:sldMk cId="0" sldId="266"/>
            <ac:spMk id="9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7:05.027" v="427" actId="403"/>
          <ac:spMkLst>
            <pc:docMk/>
            <pc:sldMk cId="0" sldId="266"/>
            <ac:spMk id="12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7:05.027" v="427" actId="403"/>
          <ac:spMkLst>
            <pc:docMk/>
            <pc:sldMk cId="0" sldId="266"/>
            <ac:spMk id="1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6:07:48.863" v="727"/>
          <ac:spMkLst>
            <pc:docMk/>
            <pc:sldMk cId="0" sldId="266"/>
            <ac:spMk id="1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7:05.027" v="427" actId="403"/>
          <ac:spMkLst>
            <pc:docMk/>
            <pc:sldMk cId="0" sldId="266"/>
            <ac:spMk id="1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7:05.027" v="427" actId="403"/>
          <ac:spMkLst>
            <pc:docMk/>
            <pc:sldMk cId="0" sldId="266"/>
            <ac:spMk id="1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6:08:48.398" v="731"/>
          <ac:spMkLst>
            <pc:docMk/>
            <pc:sldMk cId="0" sldId="266"/>
            <ac:spMk id="20" creationId="{00000000-0000-0000-0000-000000000000}"/>
          </ac:spMkLst>
        </pc:spChg>
        <pc:spChg chg="mod">
          <ac:chgData name="Vishal Chavanke" userId="2631b63b23865f78" providerId="LiveId" clId="{C2614473-FAFF-4A63-BE36-71175AA60047}" dt="2025-11-06T18:27:05.027" v="427" actId="403"/>
          <ac:spMkLst>
            <pc:docMk/>
            <pc:sldMk cId="0" sldId="266"/>
            <ac:spMk id="2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6:09:41.302" v="732"/>
          <ac:spMkLst>
            <pc:docMk/>
            <pc:sldMk cId="0" sldId="266"/>
            <ac:spMk id="26" creationId="{00000000-0000-0000-0000-000000000000}"/>
          </ac:spMkLst>
        </pc:spChg>
        <pc:spChg chg="add">
          <ac:chgData name="Vishal Chavanke" userId="2631b63b23865f78" providerId="LiveId" clId="{C2614473-FAFF-4A63-BE36-71175AA60047}" dt="2025-11-07T06:06:32.343" v="719"/>
          <ac:spMkLst>
            <pc:docMk/>
            <pc:sldMk cId="0" sldId="266"/>
            <ac:spMk id="27" creationId="{DC0821A4-F886-C95F-0A77-24F6C8F1D672}"/>
          </ac:spMkLst>
        </pc:spChg>
        <pc:spChg chg="add mod">
          <ac:chgData name="Vishal Chavanke" userId="2631b63b23865f78" providerId="LiveId" clId="{C2614473-FAFF-4A63-BE36-71175AA60047}" dt="2025-11-07T06:07:06.308" v="722"/>
          <ac:spMkLst>
            <pc:docMk/>
            <pc:sldMk cId="0" sldId="266"/>
            <ac:spMk id="28" creationId="{204793CF-675D-75C2-C74A-EFC8F5F52B45}"/>
          </ac:spMkLst>
        </pc:spChg>
      </pc:sldChg>
      <pc:sldChg chg="modSp mod modTransition">
        <pc:chgData name="Vishal Chavanke" userId="2631b63b23865f78" providerId="LiveId" clId="{C2614473-FAFF-4A63-BE36-71175AA60047}" dt="2025-11-07T06:16:46.677" v="764" actId="1035"/>
        <pc:sldMkLst>
          <pc:docMk/>
          <pc:sldMk cId="0" sldId="267"/>
        </pc:sldMkLst>
        <pc:spChg chg="mod">
          <ac:chgData name="Vishal Chavanke" userId="2631b63b23865f78" providerId="LiveId" clId="{C2614473-FAFF-4A63-BE36-71175AA60047}" dt="2025-11-07T06:16:28.535" v="755" actId="1035"/>
          <ac:spMkLst>
            <pc:docMk/>
            <pc:sldMk cId="0" sldId="267"/>
            <ac:spMk id="4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5:54:29.479" v="653"/>
          <ac:spMkLst>
            <pc:docMk/>
            <pc:sldMk cId="0" sldId="267"/>
            <ac:spMk id="5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6:16:28.535" v="755" actId="1035"/>
          <ac:spMkLst>
            <pc:docMk/>
            <pc:sldMk cId="0" sldId="267"/>
            <ac:spMk id="7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5:55:30.385" v="659" actId="113"/>
          <ac:spMkLst>
            <pc:docMk/>
            <pc:sldMk cId="0" sldId="267"/>
            <ac:spMk id="8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6:16:46.677" v="764" actId="1035"/>
          <ac:spMkLst>
            <pc:docMk/>
            <pc:sldMk cId="0" sldId="267"/>
            <ac:spMk id="10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6:16:46.677" v="764" actId="1035"/>
          <ac:spMkLst>
            <pc:docMk/>
            <pc:sldMk cId="0" sldId="267"/>
            <ac:spMk id="11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6:16:46.677" v="764" actId="1035"/>
          <ac:spMkLst>
            <pc:docMk/>
            <pc:sldMk cId="0" sldId="267"/>
            <ac:spMk id="13" creationId="{00000000-0000-0000-0000-000000000000}"/>
          </ac:spMkLst>
        </pc:spChg>
        <pc:spChg chg="mod">
          <ac:chgData name="Vishal Chavanke" userId="2631b63b23865f78" providerId="LiveId" clId="{C2614473-FAFF-4A63-BE36-71175AA60047}" dt="2025-11-07T06:16:46.677" v="764" actId="1035"/>
          <ac:spMkLst>
            <pc:docMk/>
            <pc:sldMk cId="0" sldId="267"/>
            <ac:spMk id="14" creationId="{00000000-0000-0000-0000-000000000000}"/>
          </ac:spMkLst>
        </pc:spChg>
        <pc:picChg chg="mod">
          <ac:chgData name="Vishal Chavanke" userId="2631b63b23865f78" providerId="LiveId" clId="{C2614473-FAFF-4A63-BE36-71175AA60047}" dt="2025-11-07T06:16:28.535" v="755" actId="1035"/>
          <ac:picMkLst>
            <pc:docMk/>
            <pc:sldMk cId="0" sldId="267"/>
            <ac:picMk id="3" creationId="{00000000-0000-0000-0000-000000000000}"/>
          </ac:picMkLst>
        </pc:picChg>
        <pc:picChg chg="mod">
          <ac:chgData name="Vishal Chavanke" userId="2631b63b23865f78" providerId="LiveId" clId="{C2614473-FAFF-4A63-BE36-71175AA60047}" dt="2025-11-07T06:16:28.535" v="755" actId="1035"/>
          <ac:picMkLst>
            <pc:docMk/>
            <pc:sldMk cId="0" sldId="267"/>
            <ac:picMk id="6" creationId="{00000000-0000-0000-0000-000000000000}"/>
          </ac:picMkLst>
        </pc:picChg>
        <pc:picChg chg="mod">
          <ac:chgData name="Vishal Chavanke" userId="2631b63b23865f78" providerId="LiveId" clId="{C2614473-FAFF-4A63-BE36-71175AA60047}" dt="2025-11-07T06:16:46.677" v="764" actId="1035"/>
          <ac:picMkLst>
            <pc:docMk/>
            <pc:sldMk cId="0" sldId="267"/>
            <ac:picMk id="9" creationId="{00000000-0000-0000-0000-000000000000}"/>
          </ac:picMkLst>
        </pc:picChg>
        <pc:picChg chg="mod">
          <ac:chgData name="Vishal Chavanke" userId="2631b63b23865f78" providerId="LiveId" clId="{C2614473-FAFF-4A63-BE36-71175AA60047}" dt="2025-11-07T06:16:46.677" v="764" actId="1035"/>
          <ac:picMkLst>
            <pc:docMk/>
            <pc:sldMk cId="0" sldId="267"/>
            <ac:picMk id="12" creationId="{00000000-0000-0000-0000-000000000000}"/>
          </ac:picMkLst>
        </pc:picChg>
      </pc:sldChg>
      <pc:sldChg chg="modSp mod modTransition">
        <pc:chgData name="Vishal Chavanke" userId="2631b63b23865f78" providerId="LiveId" clId="{C2614473-FAFF-4A63-BE36-71175AA60047}" dt="2025-11-06T18:27:52.438" v="431" actId="1076"/>
        <pc:sldMkLst>
          <pc:docMk/>
          <pc:sldMk cId="0" sldId="268"/>
        </pc:sldMkLst>
        <pc:spChg chg="mod">
          <ac:chgData name="Vishal Chavanke" userId="2631b63b23865f78" providerId="LiveId" clId="{C2614473-FAFF-4A63-BE36-71175AA60047}" dt="2025-11-06T18:27:52.438" v="431" actId="1076"/>
          <ac:spMkLst>
            <pc:docMk/>
            <pc:sldMk cId="0" sldId="268"/>
            <ac:spMk id="3" creationId="{00000000-0000-0000-0000-000000000000}"/>
          </ac:spMkLst>
        </pc:spChg>
        <pc:picChg chg="mod">
          <ac:chgData name="Vishal Chavanke" userId="2631b63b23865f78" providerId="LiveId" clId="{C2614473-FAFF-4A63-BE36-71175AA60047}" dt="2025-11-06T18:27:43.455" v="430" actId="1076"/>
          <ac:picMkLst>
            <pc:docMk/>
            <pc:sldMk cId="0" sldId="268"/>
            <ac:picMk id="2" creationId="{00000000-0000-0000-0000-000000000000}"/>
          </ac:picMkLst>
        </pc:picChg>
      </pc:sldChg>
      <pc:sldMasterChg chg="modTransition modSldLayout">
        <pc:chgData name="Vishal Chavanke" userId="2631b63b23865f78" providerId="LiveId" clId="{C2614473-FAFF-4A63-BE36-71175AA60047}" dt="2025-11-06T17:27:11.979" v="354"/>
        <pc:sldMasterMkLst>
          <pc:docMk/>
          <pc:sldMasterMk cId="0" sldId="2147483648"/>
        </pc:sldMasterMkLst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61"/>
          </pc:sldLayoutMkLst>
        </pc:sldLayoutChg>
        <pc:sldLayoutChg chg="modTransition">
          <pc:chgData name="Vishal Chavanke" userId="2631b63b23865f78" providerId="LiveId" clId="{C2614473-FAFF-4A63-BE36-71175AA60047}" dt="2025-11-06T17:27:11.979" v="354"/>
          <pc:sldLayoutMkLst>
            <pc:docMk/>
            <pc:sldMasterMk cId="0" sldId="2147483648"/>
            <pc:sldLayoutMk cId="0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32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simple words, I tried to understand how different types of bank customers behave, how much they contribute to revenue, and how the bank can use this information to improve decisions."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Banks have a lot of data — customer details, transactions, balance, location, and more.</a:t>
            </a:r>
            <a:br>
              <a:rPr lang="en-US" dirty="0"/>
            </a:br>
            <a:r>
              <a:rPr lang="en-US" dirty="0"/>
              <a:t>But this data remains stuck in Excel sheets and databases </a:t>
            </a:r>
          </a:p>
          <a:p>
            <a:r>
              <a:rPr lang="en-US" dirty="0"/>
              <a:t>So I want to know </a:t>
            </a:r>
          </a:p>
          <a:p>
            <a:r>
              <a:rPr lang="en-US" dirty="0"/>
              <a:t>• Which age group gives the most revenue?</a:t>
            </a:r>
            <a:br>
              <a:rPr lang="en-US" dirty="0"/>
            </a:br>
            <a:r>
              <a:rPr lang="en-US" dirty="0"/>
              <a:t>• Which city performs the best?</a:t>
            </a:r>
          </a:p>
          <a:p>
            <a:r>
              <a:rPr lang="en-US" dirty="0"/>
              <a:t>• Who are our best customers?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my goal was simple –</a:t>
            </a:r>
          </a:p>
          <a:p>
            <a:r>
              <a:rPr lang="en-US" dirty="0"/>
              <a:t>Convert raw bank data into meaningful insights.</a:t>
            </a:r>
          </a:p>
          <a:p>
            <a:r>
              <a:rPr lang="en-US" dirty="0"/>
              <a:t>Create a dashboard using Power BI so anyone can easily understand customers .</a:t>
            </a:r>
          </a:p>
          <a:p>
            <a:r>
              <a:rPr lang="en-US" dirty="0"/>
              <a:t>Help the bank take smarter decisions about marketing, retention, and expansion.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Top KPI Cards (Top Row)</a:t>
            </a:r>
          </a:p>
          <a:p>
            <a:r>
              <a:rPr lang="en-US" dirty="0"/>
              <a:t>“These key metrics give us an overview of the bank's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53cb4d7-27af-4340-af1a-9634eb48fa70/9ad678e769c17a02a002?experience=power-bi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4466" y="4114800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Bank Customer Segmentation &amp; Transaction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10852189" y="67240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Presented by Vishal Chavanke</a:t>
            </a:r>
            <a:endParaRPr lang="en-US" sz="1750" dirty="0"/>
          </a:p>
        </p:txBody>
      </p:sp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12170751-5895-E969-6DE3-E2D29E4B6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47" y="806117"/>
            <a:ext cx="7692340" cy="23957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2232" y="6023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Link to the Dashboard</a:t>
            </a:r>
            <a:endParaRPr lang="en-US" sz="46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D5DEB-94D9-DAFB-EC85-8AEF2D8F4742}"/>
              </a:ext>
            </a:extLst>
          </p:cNvPr>
          <p:cNvSpPr txBox="1"/>
          <p:nvPr/>
        </p:nvSpPr>
        <p:spPr>
          <a:xfrm>
            <a:off x="6136105" y="3406914"/>
            <a:ext cx="365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hlinkClick r:id="rId3"/>
              </a:rPr>
              <a:t>Click Here</a:t>
            </a:r>
            <a:endParaRPr lang="en-IN" sz="4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6274"/>
            <a:ext cx="5522833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2050494"/>
            <a:ext cx="6419374" cy="2501265"/>
          </a:xfrm>
          <a:prstGeom prst="roundRect">
            <a:avLst>
              <a:gd name="adj" fmla="val 43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4" name="Shape 2"/>
          <p:cNvSpPr/>
          <p:nvPr/>
        </p:nvSpPr>
        <p:spPr>
          <a:xfrm>
            <a:off x="793790" y="2027634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212F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5" name="Shape 3"/>
          <p:cNvSpPr/>
          <p:nvPr/>
        </p:nvSpPr>
        <p:spPr>
          <a:xfrm>
            <a:off x="3697307" y="1744385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12F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6" name="Text 4"/>
          <p:cNvSpPr/>
          <p:nvPr/>
        </p:nvSpPr>
        <p:spPr>
          <a:xfrm>
            <a:off x="3881021" y="1897499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20723" y="256079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Demographics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20723" y="3017996"/>
            <a:ext cx="59655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dirty="0"/>
              <a:t>Most customers are between </a:t>
            </a:r>
            <a:r>
              <a:rPr lang="en-US" sz="2000" b="1" dirty="0"/>
              <a:t>26–45 years age group</a:t>
            </a:r>
            <a:r>
              <a:rPr lang="en-US" sz="2000" dirty="0"/>
              <a:t>. This shows that are the </a:t>
            </a:r>
            <a:r>
              <a:rPr lang="en-US" sz="2000" b="1" dirty="0"/>
              <a:t>young working professionals</a:t>
            </a:r>
            <a:r>
              <a:rPr lang="en-US" sz="2000" dirty="0"/>
              <a:t> who actively use </a:t>
            </a:r>
            <a:r>
              <a:rPr lang="en-US" sz="2000" b="1" dirty="0"/>
              <a:t>banking services</a:t>
            </a:r>
            <a:r>
              <a:rPr lang="en-US" sz="2000" dirty="0"/>
              <a:t>.</a:t>
            </a:r>
          </a:p>
        </p:txBody>
      </p:sp>
      <p:sp>
        <p:nvSpPr>
          <p:cNvPr id="9" name="Shape 7"/>
          <p:cNvSpPr/>
          <p:nvPr/>
        </p:nvSpPr>
        <p:spPr>
          <a:xfrm>
            <a:off x="7417237" y="2050494"/>
            <a:ext cx="6419374" cy="2501265"/>
          </a:xfrm>
          <a:prstGeom prst="roundRect">
            <a:avLst>
              <a:gd name="adj" fmla="val 43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10" name="Shape 8"/>
          <p:cNvSpPr/>
          <p:nvPr/>
        </p:nvSpPr>
        <p:spPr>
          <a:xfrm>
            <a:off x="7417237" y="2027634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212F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11" name="Shape 9"/>
          <p:cNvSpPr/>
          <p:nvPr/>
        </p:nvSpPr>
        <p:spPr>
          <a:xfrm>
            <a:off x="10320754" y="1744385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12F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12" name="Text 10"/>
          <p:cNvSpPr/>
          <p:nvPr/>
        </p:nvSpPr>
        <p:spPr>
          <a:xfrm>
            <a:off x="10504468" y="1897499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644170" y="256079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Gender Trend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644170" y="3017996"/>
            <a:ext cx="596550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/>
              <a:t>Male customers are slightly higher in number and revenue</a:t>
            </a:r>
            <a:r>
              <a:rPr lang="en-US" sz="2000" dirty="0"/>
              <a:t>.</a:t>
            </a:r>
          </a:p>
          <a:p>
            <a:pPr>
              <a:lnSpc>
                <a:spcPts val="2550"/>
              </a:lnSpc>
            </a:pPr>
            <a:r>
              <a:rPr lang="en-US" sz="2000" dirty="0"/>
              <a:t>But </a:t>
            </a:r>
            <a:r>
              <a:rPr lang="en-US" sz="2000" b="1" dirty="0"/>
              <a:t>female customer growth is increasing</a:t>
            </a:r>
            <a:r>
              <a:rPr lang="en-US" sz="2000" dirty="0"/>
              <a:t>, which is a good opportunity for the bank.</a:t>
            </a:r>
          </a:p>
        </p:txBody>
      </p:sp>
      <p:sp>
        <p:nvSpPr>
          <p:cNvPr id="15" name="Shape 13"/>
          <p:cNvSpPr/>
          <p:nvPr/>
        </p:nvSpPr>
        <p:spPr>
          <a:xfrm>
            <a:off x="793790" y="5061942"/>
            <a:ext cx="6419374" cy="2501265"/>
          </a:xfrm>
          <a:prstGeom prst="roundRect">
            <a:avLst>
              <a:gd name="adj" fmla="val 43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16" name="Shape 14"/>
          <p:cNvSpPr/>
          <p:nvPr/>
        </p:nvSpPr>
        <p:spPr>
          <a:xfrm>
            <a:off x="793790" y="5039082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212F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17" name="Shape 15"/>
          <p:cNvSpPr/>
          <p:nvPr/>
        </p:nvSpPr>
        <p:spPr>
          <a:xfrm>
            <a:off x="3697307" y="475583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12F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18" name="Text 16"/>
          <p:cNvSpPr/>
          <p:nvPr/>
        </p:nvSpPr>
        <p:spPr>
          <a:xfrm>
            <a:off x="3881021" y="4908947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1020723" y="5572244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Loyalty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1020723" y="6029444"/>
            <a:ext cx="596550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/>
              <a:t>93% of revenue comes from new customers</a:t>
            </a:r>
            <a:r>
              <a:rPr lang="en-US" sz="2000" dirty="0"/>
              <a:t>, which shows strong customer acquisition. </a:t>
            </a:r>
          </a:p>
          <a:p>
            <a:pPr>
              <a:lnSpc>
                <a:spcPts val="2550"/>
              </a:lnSpc>
            </a:pPr>
            <a:r>
              <a:rPr lang="en-US" sz="2000" dirty="0"/>
              <a:t>But </a:t>
            </a:r>
            <a:r>
              <a:rPr lang="en-US" sz="2000" b="1" dirty="0"/>
              <a:t>loyal customers contribute only 7%</a:t>
            </a:r>
            <a:r>
              <a:rPr lang="en-US" sz="2000" dirty="0"/>
              <a:t>, meaning retention is low and customers don’t stay active for long.</a:t>
            </a:r>
          </a:p>
        </p:txBody>
      </p:sp>
      <p:sp>
        <p:nvSpPr>
          <p:cNvPr id="21" name="Shape 19"/>
          <p:cNvSpPr/>
          <p:nvPr/>
        </p:nvSpPr>
        <p:spPr>
          <a:xfrm>
            <a:off x="7417237" y="5061942"/>
            <a:ext cx="6419374" cy="2501265"/>
          </a:xfrm>
          <a:prstGeom prst="roundRect">
            <a:avLst>
              <a:gd name="adj" fmla="val 43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22" name="Shape 20"/>
          <p:cNvSpPr/>
          <p:nvPr/>
        </p:nvSpPr>
        <p:spPr>
          <a:xfrm>
            <a:off x="7417237" y="5039082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212F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23" name="Shape 21"/>
          <p:cNvSpPr/>
          <p:nvPr/>
        </p:nvSpPr>
        <p:spPr>
          <a:xfrm>
            <a:off x="10320754" y="475583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12F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24" name="Text 22"/>
          <p:cNvSpPr/>
          <p:nvPr/>
        </p:nvSpPr>
        <p:spPr>
          <a:xfrm>
            <a:off x="10504468" y="4908947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644170" y="5572244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Growth Potential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7644170" y="6029444"/>
            <a:ext cx="596550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dirty="0"/>
              <a:t>Most revenue comes from </a:t>
            </a:r>
            <a:r>
              <a:rPr lang="en-US" sz="2000" b="1" dirty="0"/>
              <a:t>big cities like Mumbai and Delhi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There is a </a:t>
            </a:r>
            <a:r>
              <a:rPr lang="en-US" sz="2000" b="1" dirty="0"/>
              <a:t>high opportunity in Tier-2 cities and less-targeted groups</a:t>
            </a:r>
            <a:r>
              <a:rPr lang="en-US" sz="2000" dirty="0"/>
              <a:t>, like loyal or female customers.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020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Recommendations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85808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08553"/>
            <a:ext cx="417599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IN" sz="2800" b="1" dirty="0"/>
              <a:t>Strengthen Customer Retention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793790" y="3216712"/>
            <a:ext cx="63796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/>
              <a:t>Start a </a:t>
            </a:r>
            <a:r>
              <a:rPr lang="en-US" sz="2000" b="1" dirty="0"/>
              <a:t>customer retention program</a:t>
            </a:r>
            <a:r>
              <a:rPr lang="en-US" sz="2000" dirty="0"/>
              <a:t> – rewards, offers, loyalty benefits.</a:t>
            </a: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185808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708553"/>
            <a:ext cx="342971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Expand into Tier-2 Cities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456884" y="3216712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/>
              <a:t>Most customers and revenue come from </a:t>
            </a:r>
            <a:r>
              <a:rPr lang="en-US" sz="2000" b="1" dirty="0"/>
              <a:t>metro cities </a:t>
            </a:r>
            <a:r>
              <a:rPr lang="en-US" sz="2000" dirty="0"/>
              <a:t>like </a:t>
            </a:r>
            <a:r>
              <a:rPr lang="en-US" sz="2000" b="1" dirty="0"/>
              <a:t>Mumbai and Delhi</a:t>
            </a:r>
          </a:p>
          <a:p>
            <a:pPr>
              <a:lnSpc>
                <a:spcPts val="2850"/>
              </a:lnSpc>
            </a:pPr>
            <a:r>
              <a:rPr lang="en-US" sz="2000" b="1" dirty="0"/>
              <a:t>Expand</a:t>
            </a:r>
            <a:r>
              <a:rPr lang="en-US" sz="2000" dirty="0"/>
              <a:t> into </a:t>
            </a:r>
            <a:r>
              <a:rPr lang="en-US" sz="2000" b="1" dirty="0"/>
              <a:t>Tier-2 cities</a:t>
            </a:r>
            <a:r>
              <a:rPr lang="en-US" sz="2000" dirty="0"/>
              <a:t> to reach new markets.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02569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76157"/>
            <a:ext cx="56208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800" b="1" dirty="0"/>
              <a:t>Focus on Young Professionals (26–45 years)</a:t>
            </a:r>
            <a:endParaRPr lang="en-US" sz="2400" b="1" dirty="0"/>
          </a:p>
        </p:txBody>
      </p:sp>
      <p:sp>
        <p:nvSpPr>
          <p:cNvPr id="11" name="Text 6"/>
          <p:cNvSpPr/>
          <p:nvPr/>
        </p:nvSpPr>
        <p:spPr>
          <a:xfrm>
            <a:off x="793790" y="6384316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/>
              <a:t>Focus on </a:t>
            </a:r>
            <a:r>
              <a:rPr lang="en-US" sz="2000" b="1" dirty="0"/>
              <a:t>young professionals (26–45)  by</a:t>
            </a:r>
            <a:r>
              <a:rPr lang="en-US" sz="2000" dirty="0"/>
              <a:t> </a:t>
            </a:r>
            <a:r>
              <a:rPr lang="en-US" sz="2000" b="1" dirty="0"/>
              <a:t>offering digital banking, investment plans,</a:t>
            </a:r>
            <a:r>
              <a:rPr lang="en-US" sz="2000" dirty="0"/>
              <a:t> and </a:t>
            </a:r>
            <a:r>
              <a:rPr lang="en-US" sz="2000" b="1" dirty="0"/>
              <a:t>credit products </a:t>
            </a:r>
            <a:r>
              <a:rPr lang="en-US" sz="2000" dirty="0"/>
              <a:t>specially for them.</a:t>
            </a: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02569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76157"/>
            <a:ext cx="53673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800" b="1" dirty="0"/>
              <a:t>Increase Engagement of Female Customers</a:t>
            </a:r>
            <a:endParaRPr lang="en-US" sz="2400" b="1" dirty="0"/>
          </a:p>
        </p:txBody>
      </p:sp>
      <p:sp>
        <p:nvSpPr>
          <p:cNvPr id="14" name="Text 8"/>
          <p:cNvSpPr/>
          <p:nvPr/>
        </p:nvSpPr>
        <p:spPr>
          <a:xfrm>
            <a:off x="7456884" y="6384316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/>
              <a:t>The bank can design </a:t>
            </a:r>
            <a:r>
              <a:rPr lang="en-US" sz="2000" b="1" dirty="0"/>
              <a:t>women-focused savings plans, loans</a:t>
            </a:r>
            <a:r>
              <a:rPr lang="en-US" sz="2000" dirty="0"/>
              <a:t>, or </a:t>
            </a:r>
            <a:r>
              <a:rPr lang="en-US" sz="2000" b="1" dirty="0"/>
              <a:t>offers</a:t>
            </a:r>
            <a:r>
              <a:rPr lang="en-US" sz="2000" dirty="0"/>
              <a:t> to increase </a:t>
            </a:r>
            <a:r>
              <a:rPr lang="en-US" sz="2000" b="1" dirty="0"/>
              <a:t>female participation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8632" y="1581232"/>
            <a:ext cx="7556421" cy="446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50"/>
              </a:lnSpc>
              <a:buNone/>
            </a:pPr>
            <a:r>
              <a:rPr lang="en-US" sz="140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140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7132"/>
            <a:ext cx="493109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Presentation Overview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18736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4" name="Text 2"/>
          <p:cNvSpPr/>
          <p:nvPr/>
        </p:nvSpPr>
        <p:spPr>
          <a:xfrm>
            <a:off x="854988" y="2273808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383506" y="224963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Color Palette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7428548" y="218736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8" name="Text 6"/>
          <p:cNvSpPr/>
          <p:nvPr/>
        </p:nvSpPr>
        <p:spPr>
          <a:xfrm>
            <a:off x="7489746" y="2273808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8018264" y="224963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93790" y="3237667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12" name="Text 10"/>
          <p:cNvSpPr/>
          <p:nvPr/>
        </p:nvSpPr>
        <p:spPr>
          <a:xfrm>
            <a:off x="854988" y="3324106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383506" y="3299936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Business Objectives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7428548" y="3237667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16" name="Text 14"/>
          <p:cNvSpPr/>
          <p:nvPr/>
        </p:nvSpPr>
        <p:spPr>
          <a:xfrm>
            <a:off x="7489746" y="3324106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4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8018264" y="3299936"/>
            <a:ext cx="301704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793790" y="4359593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20" name="Text 18"/>
          <p:cNvSpPr/>
          <p:nvPr/>
        </p:nvSpPr>
        <p:spPr>
          <a:xfrm>
            <a:off x="854988" y="4446032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5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1383506" y="4421862"/>
            <a:ext cx="389072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Data Preparation</a:t>
            </a:r>
            <a:endParaRPr lang="en-US" sz="2000" dirty="0"/>
          </a:p>
        </p:txBody>
      </p:sp>
      <p:sp>
        <p:nvSpPr>
          <p:cNvPr id="23" name="Shape 21"/>
          <p:cNvSpPr/>
          <p:nvPr/>
        </p:nvSpPr>
        <p:spPr>
          <a:xfrm>
            <a:off x="7428548" y="4359593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24" name="Text 22"/>
          <p:cNvSpPr/>
          <p:nvPr/>
        </p:nvSpPr>
        <p:spPr>
          <a:xfrm>
            <a:off x="7489746" y="4446032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6</a:t>
            </a:r>
            <a:endParaRPr lang="en-US" sz="2400" dirty="0"/>
          </a:p>
        </p:txBody>
      </p:sp>
      <p:sp>
        <p:nvSpPr>
          <p:cNvPr id="25" name="Text 23"/>
          <p:cNvSpPr/>
          <p:nvPr/>
        </p:nvSpPr>
        <p:spPr>
          <a:xfrm>
            <a:off x="8018264" y="4421862"/>
            <a:ext cx="569214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Key Visuals</a:t>
            </a:r>
            <a:endParaRPr lang="en-US" sz="2000" dirty="0"/>
          </a:p>
        </p:txBody>
      </p:sp>
      <p:sp>
        <p:nvSpPr>
          <p:cNvPr id="27" name="Shape 25"/>
          <p:cNvSpPr/>
          <p:nvPr/>
        </p:nvSpPr>
        <p:spPr>
          <a:xfrm>
            <a:off x="793790" y="548151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28" name="Text 26"/>
          <p:cNvSpPr/>
          <p:nvPr/>
        </p:nvSpPr>
        <p:spPr>
          <a:xfrm>
            <a:off x="854988" y="5567958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7</a:t>
            </a:r>
            <a:endParaRPr lang="en-US" sz="2400" dirty="0"/>
          </a:p>
        </p:txBody>
      </p:sp>
      <p:sp>
        <p:nvSpPr>
          <p:cNvPr id="29" name="Text 27"/>
          <p:cNvSpPr/>
          <p:nvPr/>
        </p:nvSpPr>
        <p:spPr>
          <a:xfrm>
            <a:off x="1383506" y="554378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Dashboard</a:t>
            </a:r>
            <a:endParaRPr lang="en-US" sz="2000" dirty="0"/>
          </a:p>
        </p:txBody>
      </p:sp>
      <p:sp>
        <p:nvSpPr>
          <p:cNvPr id="31" name="Shape 29"/>
          <p:cNvSpPr/>
          <p:nvPr/>
        </p:nvSpPr>
        <p:spPr>
          <a:xfrm>
            <a:off x="7428548" y="548151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32" name="Text 30"/>
          <p:cNvSpPr/>
          <p:nvPr/>
        </p:nvSpPr>
        <p:spPr>
          <a:xfrm>
            <a:off x="7489746" y="5567958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8</a:t>
            </a:r>
            <a:endParaRPr lang="en-US" sz="2400" dirty="0"/>
          </a:p>
        </p:txBody>
      </p:sp>
      <p:sp>
        <p:nvSpPr>
          <p:cNvPr id="33" name="Text 31"/>
          <p:cNvSpPr/>
          <p:nvPr/>
        </p:nvSpPr>
        <p:spPr>
          <a:xfrm>
            <a:off x="8018264" y="5543788"/>
            <a:ext cx="24545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</a:rPr>
              <a:t>Link to the Dashboard</a:t>
            </a:r>
            <a:endParaRPr lang="en-US" sz="2000" dirty="0"/>
          </a:p>
        </p:txBody>
      </p:sp>
      <p:sp>
        <p:nvSpPr>
          <p:cNvPr id="35" name="Shape 33"/>
          <p:cNvSpPr/>
          <p:nvPr/>
        </p:nvSpPr>
        <p:spPr>
          <a:xfrm>
            <a:off x="793790" y="6603444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36" name="Text 34"/>
          <p:cNvSpPr/>
          <p:nvPr/>
        </p:nvSpPr>
        <p:spPr>
          <a:xfrm>
            <a:off x="854988" y="6689884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9</a:t>
            </a:r>
            <a:endParaRPr lang="en-US" sz="2400" dirty="0"/>
          </a:p>
        </p:txBody>
      </p:sp>
      <p:sp>
        <p:nvSpPr>
          <p:cNvPr id="37" name="Text 35"/>
          <p:cNvSpPr/>
          <p:nvPr/>
        </p:nvSpPr>
        <p:spPr>
          <a:xfrm>
            <a:off x="1383506" y="6665714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/>
              <a:t>Conclusion</a:t>
            </a:r>
          </a:p>
        </p:txBody>
      </p:sp>
      <p:sp>
        <p:nvSpPr>
          <p:cNvPr id="39" name="Shape 37"/>
          <p:cNvSpPr/>
          <p:nvPr/>
        </p:nvSpPr>
        <p:spPr>
          <a:xfrm>
            <a:off x="7428548" y="6603444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40" name="Text 38"/>
          <p:cNvSpPr/>
          <p:nvPr/>
        </p:nvSpPr>
        <p:spPr>
          <a:xfrm>
            <a:off x="7489746" y="6689884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10</a:t>
            </a:r>
            <a:endParaRPr lang="en-US" sz="2400" dirty="0"/>
          </a:p>
        </p:txBody>
      </p:sp>
      <p:sp>
        <p:nvSpPr>
          <p:cNvPr id="41" name="Text 39"/>
          <p:cNvSpPr/>
          <p:nvPr/>
        </p:nvSpPr>
        <p:spPr>
          <a:xfrm>
            <a:off x="8018264" y="6665714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Recommendations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5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Color Palette 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8346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dirty="0"/>
              <a:t>I used mainly three  colors in the dashboard to keep it simple and easy to understand</a:t>
            </a:r>
          </a:p>
        </p:txBody>
      </p:sp>
      <p:sp>
        <p:nvSpPr>
          <p:cNvPr id="4" name="Shape 2"/>
          <p:cNvSpPr/>
          <p:nvPr/>
        </p:nvSpPr>
        <p:spPr>
          <a:xfrm>
            <a:off x="793790" y="3039864"/>
            <a:ext cx="4196358" cy="4070866"/>
          </a:xfrm>
          <a:prstGeom prst="roundRect">
            <a:avLst>
              <a:gd name="adj" fmla="val 2340"/>
            </a:avLst>
          </a:prstGeom>
          <a:solidFill>
            <a:srgbClr val="CCEEFF"/>
          </a:solidFill>
          <a:ln w="7620">
            <a:solidFill>
              <a:srgbClr val="00336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551748" y="33464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3366"/>
          </a:solidFill>
          <a:ln/>
        </p:spPr>
        <p:txBody>
          <a:bodyPr/>
          <a:lstStyle/>
          <a:p>
            <a:endParaRPr lang="en-IN">
              <a:solidFill>
                <a:srgbClr val="FFFF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738914" y="349531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577281" y="4253746"/>
            <a:ext cx="2629376" cy="48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Dark Blue: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028342" y="4779594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000" dirty="0"/>
              <a:t>Used for </a:t>
            </a:r>
            <a:r>
              <a:rPr lang="en-US" sz="2000" b="1" dirty="0"/>
              <a:t>male customers</a:t>
            </a:r>
            <a:r>
              <a:rPr lang="en-US" sz="2000" dirty="0"/>
              <a:t>, main charts, and background. It gives a professional and trustful banking look.</a:t>
            </a:r>
          </a:p>
        </p:txBody>
      </p:sp>
      <p:sp>
        <p:nvSpPr>
          <p:cNvPr id="9" name="Shape 7"/>
          <p:cNvSpPr/>
          <p:nvPr/>
        </p:nvSpPr>
        <p:spPr>
          <a:xfrm>
            <a:off x="5216962" y="3039864"/>
            <a:ext cx="4196358" cy="4070866"/>
          </a:xfrm>
          <a:prstGeom prst="roundRect">
            <a:avLst>
              <a:gd name="adj" fmla="val 2340"/>
            </a:avLst>
          </a:prstGeom>
          <a:solidFill>
            <a:srgbClr val="CCEEFF"/>
          </a:solidFill>
          <a:ln w="7620">
            <a:solidFill>
              <a:srgbClr val="007B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6974919" y="33464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B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162086" y="349531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5451396" y="4253746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IN" sz="2400" b="1" dirty="0"/>
              <a:t>Light Blue </a:t>
            </a: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: Female Data &amp; </a:t>
            </a:r>
            <a:r>
              <a:rPr lang="en-IN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A</a:t>
            </a:r>
            <a:r>
              <a:rPr lang="en-IN" sz="2400" b="1" dirty="0"/>
              <a:t>ge Group Trends</a:t>
            </a:r>
            <a:endParaRPr lang="en-US" sz="2300" b="1" dirty="0"/>
          </a:p>
        </p:txBody>
      </p:sp>
      <p:sp>
        <p:nvSpPr>
          <p:cNvPr id="13" name="Text 11"/>
          <p:cNvSpPr/>
          <p:nvPr/>
        </p:nvSpPr>
        <p:spPr>
          <a:xfrm>
            <a:off x="5451396" y="513397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000" dirty="0"/>
              <a:t>Used to show </a:t>
            </a:r>
            <a:r>
              <a:rPr lang="en-US" sz="2000" b="1" dirty="0"/>
              <a:t>female customer </a:t>
            </a:r>
            <a:r>
              <a:rPr lang="en-US" sz="2000" dirty="0"/>
              <a:t>data and </a:t>
            </a:r>
            <a:r>
              <a:rPr lang="en-US" sz="2000" b="1" dirty="0"/>
              <a:t>other trends</a:t>
            </a:r>
            <a:r>
              <a:rPr lang="en-US" sz="2000" dirty="0"/>
              <a:t>. It makes comparison easy without being too bright.</a:t>
            </a:r>
          </a:p>
        </p:txBody>
      </p:sp>
      <p:sp>
        <p:nvSpPr>
          <p:cNvPr id="14" name="Shape 12"/>
          <p:cNvSpPr/>
          <p:nvPr/>
        </p:nvSpPr>
        <p:spPr>
          <a:xfrm>
            <a:off x="9640133" y="3039864"/>
            <a:ext cx="4196358" cy="4070866"/>
          </a:xfrm>
          <a:prstGeom prst="roundRect">
            <a:avLst>
              <a:gd name="adj" fmla="val 2340"/>
            </a:avLst>
          </a:prstGeom>
          <a:solidFill>
            <a:srgbClr val="CCEEFF"/>
          </a:solidFill>
          <a:ln w="7620">
            <a:solidFill>
              <a:srgbClr val="FF8C4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11398091" y="33464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8C4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1585258" y="349531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9874568" y="4253746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Orange: New Customers &amp; Revenue bars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9874568" y="513397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000" dirty="0"/>
              <a:t>Highlights </a:t>
            </a:r>
            <a:r>
              <a:rPr lang="en-US" sz="2000" b="1" dirty="0"/>
              <a:t>important or high-activity areas</a:t>
            </a:r>
            <a:r>
              <a:rPr lang="en-US" sz="2000" dirty="0"/>
              <a:t>, like </a:t>
            </a:r>
            <a:r>
              <a:rPr lang="en-US" sz="2000" b="1" dirty="0"/>
              <a:t>new customers and revenue contribution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5321"/>
            <a:ext cx="5060990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93790" y="1683425"/>
            <a:ext cx="13042821" cy="1479828"/>
          </a:xfrm>
          <a:prstGeom prst="roundRect">
            <a:avLst>
              <a:gd name="adj" fmla="val 547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4" name="Shape 2"/>
          <p:cNvSpPr/>
          <p:nvPr/>
        </p:nvSpPr>
        <p:spPr>
          <a:xfrm>
            <a:off x="816650" y="1706285"/>
            <a:ext cx="771168" cy="1434108"/>
          </a:xfrm>
          <a:prstGeom prst="roundRect">
            <a:avLst>
              <a:gd name="adj" fmla="val 6943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N" sz="20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822" y="2278618"/>
            <a:ext cx="289203" cy="2892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80580" y="1899047"/>
            <a:ext cx="268771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Data Volume Challenge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780580" y="2330887"/>
            <a:ext cx="1184040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/>
              <a:t>The bank has a lot of customer and transaction data but it is not easy to understand or use for decision-making.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793790" y="3356015"/>
            <a:ext cx="13042821" cy="1171456"/>
          </a:xfrm>
          <a:prstGeom prst="roundRect">
            <a:avLst>
              <a:gd name="adj" fmla="val 69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9" name="Shape 6"/>
          <p:cNvSpPr/>
          <p:nvPr/>
        </p:nvSpPr>
        <p:spPr>
          <a:xfrm>
            <a:off x="816650" y="3378875"/>
            <a:ext cx="771168" cy="1125736"/>
          </a:xfrm>
          <a:prstGeom prst="roundRect">
            <a:avLst>
              <a:gd name="adj" fmla="val 6943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N" sz="20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822" y="3797022"/>
            <a:ext cx="289203" cy="28920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80580" y="3571637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Revenue Pattern Gap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1780580" y="4003477"/>
            <a:ext cx="118404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/>
              <a:t>There is no clear insight into which age groups, genders, or locations contribute the most to total revenue.</a:t>
            </a:r>
            <a:endParaRPr lang="en-US" dirty="0"/>
          </a:p>
        </p:txBody>
      </p:sp>
      <p:sp>
        <p:nvSpPr>
          <p:cNvPr id="13" name="Shape 9"/>
          <p:cNvSpPr/>
          <p:nvPr/>
        </p:nvSpPr>
        <p:spPr>
          <a:xfrm>
            <a:off x="793790" y="4720233"/>
            <a:ext cx="13042821" cy="1171456"/>
          </a:xfrm>
          <a:prstGeom prst="roundRect">
            <a:avLst>
              <a:gd name="adj" fmla="val 691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14" name="Shape 10"/>
          <p:cNvSpPr/>
          <p:nvPr/>
        </p:nvSpPr>
        <p:spPr>
          <a:xfrm>
            <a:off x="816650" y="4743093"/>
            <a:ext cx="771168" cy="1125736"/>
          </a:xfrm>
          <a:prstGeom prst="roundRect">
            <a:avLst>
              <a:gd name="adj" fmla="val 6943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N" sz="200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822" y="5161240"/>
            <a:ext cx="289203" cy="28920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780580" y="4935855"/>
            <a:ext cx="346281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Customer Classification Issue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780580" y="5367695"/>
            <a:ext cx="118404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/>
              <a:t>The bank cannot easily identify who is a new, loyal, or inactive customer just from the raw transaction records.</a:t>
            </a:r>
            <a:endParaRPr lang="en-US" dirty="0"/>
          </a:p>
        </p:txBody>
      </p:sp>
      <p:sp>
        <p:nvSpPr>
          <p:cNvPr id="18" name="Shape 13"/>
          <p:cNvSpPr/>
          <p:nvPr/>
        </p:nvSpPr>
        <p:spPr>
          <a:xfrm>
            <a:off x="793790" y="6084451"/>
            <a:ext cx="13042821" cy="1479828"/>
          </a:xfrm>
          <a:prstGeom prst="roundRect">
            <a:avLst>
              <a:gd name="adj" fmla="val 547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19" name="Shape 14"/>
          <p:cNvSpPr/>
          <p:nvPr/>
        </p:nvSpPr>
        <p:spPr>
          <a:xfrm>
            <a:off x="816650" y="6107311"/>
            <a:ext cx="771168" cy="1434108"/>
          </a:xfrm>
          <a:prstGeom prst="roundRect">
            <a:avLst>
              <a:gd name="adj" fmla="val 6943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N" sz="200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822" y="6679644"/>
            <a:ext cx="289203" cy="28920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780580" y="6300073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Solution Objective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1780580" y="6731913"/>
            <a:ext cx="1184040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/>
              <a:t>To analyze the dataset and create a Power BI dashboard that helps the bank understand customer segments and make data-based decisions.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15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Business Objectives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793790" y="2630463"/>
            <a:ext cx="82841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IN" sz="2400" b="1" dirty="0"/>
              <a:t>Understand Customer Transactions: </a:t>
            </a:r>
            <a:r>
              <a:rPr lang="en-US" sz="2400" dirty="0"/>
              <a:t>Analyze how different customers (by age, gender, and location) use banking services and make transactions.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86289" y="4216658"/>
            <a:ext cx="82841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IN" sz="2400" b="1" dirty="0"/>
              <a:t>Find Revenue-Generating Customer Segments: </a:t>
            </a:r>
            <a:r>
              <a:rPr lang="en-US" sz="2400" dirty="0"/>
              <a:t>Identify which customer groups (new or loyal, age groups, cities) contribute the highest revenue to the bank.</a:t>
            </a:r>
            <a:endParaRPr lang="en-IN" sz="2400" b="1" dirty="0"/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793790" y="5842126"/>
            <a:ext cx="82841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IN" sz="2400" b="1" dirty="0"/>
              <a:t>Support Better Business Decisions: </a:t>
            </a:r>
            <a:r>
              <a:rPr lang="en-US" sz="2400" dirty="0"/>
              <a:t>Provide insights that help the bank improve customer retention, marketing strategies, and growth planning.</a:t>
            </a:r>
            <a:endParaRPr lang="en-US" sz="2400" b="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3" y="1816418"/>
            <a:ext cx="4205168" cy="48004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400C5A-23B1-44AE-DFB7-C5BFE5A92ECF}"/>
              </a:ext>
            </a:extLst>
          </p:cNvPr>
          <p:cNvSpPr/>
          <p:nvPr/>
        </p:nvSpPr>
        <p:spPr>
          <a:xfrm>
            <a:off x="9638943" y="1816418"/>
            <a:ext cx="4205168" cy="480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33535"/>
            <a:ext cx="75426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4532233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3301960" y="385179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062049" y="42770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8607" y="4353639"/>
            <a:ext cx="357188" cy="3571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828681" y="20281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1. Data Collection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20604" y="2536269"/>
            <a:ext cx="45933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000" dirty="0"/>
              <a:t>Collected customer and transaction data including age, gender, location, account balance and transaction amount.</a:t>
            </a:r>
          </a:p>
        </p:txBody>
      </p:sp>
      <p:sp>
        <p:nvSpPr>
          <p:cNvPr id="9" name="Shape 6"/>
          <p:cNvSpPr/>
          <p:nvPr/>
        </p:nvSpPr>
        <p:spPr>
          <a:xfrm>
            <a:off x="5967293" y="453223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727382" y="42770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3940" y="4353639"/>
            <a:ext cx="357188" cy="35718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478773" y="54394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2. Data Cleaning &amp; Analysis 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3685818" y="5947648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000" dirty="0"/>
              <a:t>Removed errors, fixed missing values (like DOB), created new columns like Age and Customer Status using Power BI and DAX.</a:t>
            </a:r>
          </a:p>
        </p:txBody>
      </p:sp>
      <p:sp>
        <p:nvSpPr>
          <p:cNvPr id="14" name="Shape 10"/>
          <p:cNvSpPr/>
          <p:nvPr/>
        </p:nvSpPr>
        <p:spPr>
          <a:xfrm>
            <a:off x="8632508" y="385179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8392597" y="42770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9154" y="4353639"/>
            <a:ext cx="357188" cy="35718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159228" y="20281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3. Visualization</a:t>
            </a:r>
            <a:endParaRPr lang="en-US" sz="2300" dirty="0"/>
          </a:p>
        </p:txBody>
      </p:sp>
      <p:sp>
        <p:nvSpPr>
          <p:cNvPr id="18" name="Text 13"/>
          <p:cNvSpPr/>
          <p:nvPr/>
        </p:nvSpPr>
        <p:spPr>
          <a:xfrm>
            <a:off x="6351032" y="2536269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000" dirty="0"/>
              <a:t>Designed dashboards in Power BI to show patterns based on age groups, gender, customer status, revenue, and top locations.</a:t>
            </a:r>
          </a:p>
        </p:txBody>
      </p:sp>
      <p:sp>
        <p:nvSpPr>
          <p:cNvPr id="19" name="Shape 14"/>
          <p:cNvSpPr/>
          <p:nvPr/>
        </p:nvSpPr>
        <p:spPr>
          <a:xfrm>
            <a:off x="11297841" y="453223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11057930" y="42770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4487" y="4353639"/>
            <a:ext cx="357188" cy="35718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24561" y="54394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4. Insight Extraction</a:t>
            </a:r>
            <a:endParaRPr lang="en-US" sz="2300" dirty="0"/>
          </a:p>
        </p:txBody>
      </p:sp>
      <p:sp>
        <p:nvSpPr>
          <p:cNvPr id="23" name="Text 17"/>
          <p:cNvSpPr/>
          <p:nvPr/>
        </p:nvSpPr>
        <p:spPr>
          <a:xfrm>
            <a:off x="9016365" y="5947648"/>
            <a:ext cx="459343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/>
              <a:t>From the visuals, identified who contributes more revenue, which locations perform best, and where the bank can improve retention or growth.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321427"/>
            <a:ext cx="6184344" cy="473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Data Preparation</a:t>
            </a:r>
            <a:endParaRPr lang="en-US" sz="2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956" y="1475857"/>
            <a:ext cx="6948368" cy="479774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212" y="3937947"/>
            <a:ext cx="255000" cy="255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032977" y="5077479"/>
            <a:ext cx="2008126" cy="25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Raw Data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4012789" y="5396495"/>
            <a:ext cx="2048501" cy="38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Initial data is collected from various sources.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9712" y="3572447"/>
            <a:ext cx="255000" cy="255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45977" y="1779079"/>
            <a:ext cx="2008126" cy="251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Cleaning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5525790" y="2098095"/>
            <a:ext cx="2048501" cy="573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Data is processed to remove errors and inconsistencies.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1213" y="3937947"/>
            <a:ext cx="255000" cy="255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67478" y="5077479"/>
            <a:ext cx="2008126" cy="25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Calculated Fields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7047291" y="5396495"/>
            <a:ext cx="2048501" cy="38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New fields are derived to add value and insight.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72714" y="3572447"/>
            <a:ext cx="255000" cy="255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588979" y="1779079"/>
            <a:ext cx="2008126" cy="251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Final Visualization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8568791" y="2098095"/>
            <a:ext cx="2048501" cy="573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refined data is presented in a visual format.</a:t>
            </a:r>
            <a:endParaRPr lang="en-US" sz="1050" dirty="0"/>
          </a:p>
        </p:txBody>
      </p:sp>
      <p:sp>
        <p:nvSpPr>
          <p:cNvPr id="17" name="Shape 10"/>
          <p:cNvSpPr/>
          <p:nvPr/>
        </p:nvSpPr>
        <p:spPr>
          <a:xfrm>
            <a:off x="776526" y="6512380"/>
            <a:ext cx="72033" cy="72033"/>
          </a:xfrm>
          <a:prstGeom prst="roundRect">
            <a:avLst>
              <a:gd name="adj" fmla="val 63470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1"/>
          <p:cNvSpPr/>
          <p:nvPr/>
        </p:nvSpPr>
        <p:spPr>
          <a:xfrm>
            <a:off x="992743" y="6435763"/>
            <a:ext cx="189297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Data Cleaning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992743" y="6758780"/>
            <a:ext cx="4022646" cy="69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Removed blank or null values, particularly incomplete entries for gender or transaction amounts, ensuring data integrity.</a:t>
            </a:r>
            <a:endParaRPr lang="en-US" sz="1100" dirty="0"/>
          </a:p>
        </p:txBody>
      </p:sp>
      <p:sp>
        <p:nvSpPr>
          <p:cNvPr id="20" name="Shape 13"/>
          <p:cNvSpPr/>
          <p:nvPr/>
        </p:nvSpPr>
        <p:spPr>
          <a:xfrm>
            <a:off x="5195649" y="6512380"/>
            <a:ext cx="72033" cy="72033"/>
          </a:xfrm>
          <a:prstGeom prst="roundRect">
            <a:avLst>
              <a:gd name="adj" fmla="val 63470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4"/>
          <p:cNvSpPr/>
          <p:nvPr/>
        </p:nvSpPr>
        <p:spPr>
          <a:xfrm>
            <a:off x="5411867" y="6435763"/>
            <a:ext cx="189297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Metric Calculation</a:t>
            </a:r>
            <a:endParaRPr lang="en-US" sz="1450" dirty="0"/>
          </a:p>
        </p:txBody>
      </p:sp>
      <p:sp>
        <p:nvSpPr>
          <p:cNvPr id="22" name="Text 15"/>
          <p:cNvSpPr/>
          <p:nvPr/>
        </p:nvSpPr>
        <p:spPr>
          <a:xfrm>
            <a:off x="5411867" y="6758780"/>
            <a:ext cx="4022765" cy="69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Created key calculated fields using Power BI DAX functions, such as </a:t>
            </a:r>
            <a:r>
              <a:rPr lang="en-US" sz="11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Avg Transaction Value</a:t>
            </a:r>
            <a:r>
              <a:rPr lang="en-US" sz="11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</a:t>
            </a:r>
            <a:r>
              <a:rPr lang="en-US" sz="11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Total Revenue</a:t>
            </a:r>
            <a:r>
              <a:rPr lang="en-US" sz="11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1100" dirty="0"/>
          </a:p>
        </p:txBody>
      </p:sp>
      <p:sp>
        <p:nvSpPr>
          <p:cNvPr id="23" name="Shape 16"/>
          <p:cNvSpPr/>
          <p:nvPr/>
        </p:nvSpPr>
        <p:spPr>
          <a:xfrm>
            <a:off x="9614892" y="6512380"/>
            <a:ext cx="72033" cy="72033"/>
          </a:xfrm>
          <a:prstGeom prst="roundRect">
            <a:avLst>
              <a:gd name="adj" fmla="val 63470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17"/>
          <p:cNvSpPr/>
          <p:nvPr/>
        </p:nvSpPr>
        <p:spPr>
          <a:xfrm>
            <a:off x="9831110" y="6435763"/>
            <a:ext cx="189297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Data Grouping</a:t>
            </a:r>
            <a:endParaRPr lang="en-US" sz="1450" dirty="0"/>
          </a:p>
        </p:txBody>
      </p:sp>
      <p:sp>
        <p:nvSpPr>
          <p:cNvPr id="25" name="Text 18"/>
          <p:cNvSpPr/>
          <p:nvPr/>
        </p:nvSpPr>
        <p:spPr>
          <a:xfrm>
            <a:off x="9831110" y="6758780"/>
            <a:ext cx="4022765" cy="69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Grouped records by segmentation variables like </a:t>
            </a:r>
            <a:r>
              <a:rPr lang="en-US" sz="11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AgeGroup</a:t>
            </a:r>
            <a:r>
              <a:rPr lang="en-US" sz="11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(e.g., 26-35, 36-45), </a:t>
            </a:r>
            <a:r>
              <a:rPr lang="en-US" sz="11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Gender</a:t>
            </a:r>
            <a:r>
              <a:rPr lang="en-US" sz="11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and </a:t>
            </a:r>
            <a:r>
              <a:rPr lang="en-US" sz="11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Location</a:t>
            </a:r>
            <a:r>
              <a:rPr lang="en-US" sz="11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for targeted analysis.</a:t>
            </a:r>
            <a:endParaRPr lang="en-U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8977"/>
            <a:ext cx="1138428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Key Visuals</a:t>
            </a:r>
            <a:endParaRPr lang="en-US" sz="4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115687"/>
            <a:ext cx="453628" cy="453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796129"/>
            <a:ext cx="419635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Bar Chart  - Customer Gender, Age </a:t>
            </a:r>
            <a:r>
              <a:rPr lang="en-US" sz="2400" b="1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Group Distribution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3500265"/>
            <a:ext cx="419635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26-45 age group is the most active, with a higher proportion of transactions initiated by males.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962" y="2115687"/>
            <a:ext cx="453628" cy="4536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6962" y="2796129"/>
            <a:ext cx="419635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Donut Chart - Male vs Female &amp; New vs Loyal Customers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216962" y="3500265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Gender representation shows a split of 73% Male and 27% Female in the customer base.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0133" y="2115687"/>
            <a:ext cx="453628" cy="453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40133" y="2796129"/>
            <a:ext cx="419635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Clustered Bar Chart - Top Locations By Revenue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9640133" y="3500265"/>
            <a:ext cx="419635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36-45 age group records the highest average transaction volume, especially the male segment.</a:t>
            </a:r>
            <a:endParaRPr lang="en-US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733991"/>
            <a:ext cx="453628" cy="4536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414433"/>
            <a:ext cx="419635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Stacked Bar Chart - Top Locations by Customer Volume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793790" y="6118568"/>
            <a:ext cx="419635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highest concentration of customers is found in metropolitan centers: Mumbai, Bangalore, and New Delhi.</a:t>
            </a:r>
            <a:endParaRPr lang="en-US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6962" y="4733991"/>
            <a:ext cx="453628" cy="45362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16962" y="5414433"/>
            <a:ext cx="382547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Line Chart - </a:t>
            </a:r>
            <a:r>
              <a:rPr lang="en-IN" sz="2400" b="1" dirty="0"/>
              <a:t>Revenue Trend Over Time</a:t>
            </a:r>
            <a:endParaRPr lang="en-US" sz="2400" b="1" dirty="0"/>
          </a:p>
        </p:txBody>
      </p:sp>
      <p:sp>
        <p:nvSpPr>
          <p:cNvPr id="18" name="Text 11"/>
          <p:cNvSpPr/>
          <p:nvPr/>
        </p:nvSpPr>
        <p:spPr>
          <a:xfrm>
            <a:off x="5216962" y="5820912"/>
            <a:ext cx="419635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Revenue peaked significantly in September 2016, suggesting a strong seasonal effect or successful targeted campaigns.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126" y="609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Dashboard Overview</a:t>
            </a:r>
            <a:endParaRPr lang="en-US" sz="4400" dirty="0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F26D7E78-8952-9D85-72F3-6C1489DF1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20" y="926433"/>
            <a:ext cx="12254560" cy="6882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1059</Words>
  <Application>Microsoft Office PowerPoint</Application>
  <PresentationFormat>Custom</PresentationFormat>
  <Paragraphs>132</Paragraphs>
  <Slides>13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Vishal Chavanke</cp:lastModifiedBy>
  <cp:revision>1</cp:revision>
  <dcterms:created xsi:type="dcterms:W3CDTF">2025-11-05T12:02:09Z</dcterms:created>
  <dcterms:modified xsi:type="dcterms:W3CDTF">2025-11-08T05:34:05Z</dcterms:modified>
</cp:coreProperties>
</file>